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6357" autoAdjust="0"/>
  </p:normalViewPr>
  <p:slideViewPr>
    <p:cSldViewPr snapToGrid="0">
      <p:cViewPr varScale="1">
        <p:scale>
          <a:sx n="122" d="100"/>
          <a:sy n="122" d="100"/>
        </p:scale>
        <p:origin x="96" y="10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4.png>
</file>

<file path=ppt/media/image5.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1B09C5-934D-407E-9F86-5AE4F858C7E3}" type="datetimeFigureOut">
              <a:rPr lang="en-US" smtClean="0"/>
              <a:t>1/24/2023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30842A-D908-419D-94C2-C9D8F213B8BC}" type="slidenum">
              <a:rPr lang="en-US" smtClean="0"/>
              <a:t>‹#›</a:t>
            </a:fld>
            <a:endParaRPr lang="en-US"/>
          </a:p>
        </p:txBody>
      </p:sp>
    </p:spTree>
    <p:extLst>
      <p:ext uri="{BB962C8B-B14F-4D97-AF65-F5344CB8AC3E}">
        <p14:creationId xmlns:p14="http://schemas.microsoft.com/office/powerpoint/2010/main" val="2256646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en.wikipedia.org/wiki/Foreign_policy_of_the_United_States" TargetMode="External"/><Relationship Id="rId3" Type="http://schemas.openxmlformats.org/officeDocument/2006/relationships/hyperlink" Target="https://hitrustalliance.net/the-hitrust-approach/" TargetMode="External"/><Relationship Id="rId7" Type="http://schemas.openxmlformats.org/officeDocument/2006/relationships/hyperlink" Target="https://en.wikipedia.org/wiki/National_Security_of_the_United_States"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en.wikipedia.org/wiki/Economic_sanctions" TargetMode="External"/><Relationship Id="rId5" Type="http://schemas.openxmlformats.org/officeDocument/2006/relationships/hyperlink" Target="https://en.wikipedia.org/wiki/United_States_Department_of_the_Treasury" TargetMode="External"/><Relationship Id="rId4" Type="http://schemas.openxmlformats.org/officeDocument/2006/relationships/hyperlink" Target="https://en.wikipedia.org/wiki/Financial_intelligence"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effectLst/>
                <a:latin typeface="Calibri" panose="020F0502020204030204" pitchFamily="34" charset="0"/>
                <a:ea typeface="Times New Roman" panose="02020603050405020304" pitchFamily="18" charset="0"/>
                <a:cs typeface="Calibri" panose="020F0502020204030204" pitchFamily="34" charset="0"/>
              </a:rPr>
              <a:t>Specifically, this facility would have 2 Internal Medicine physicians, 1 General practitioner, 1 nurse practitioner, 1 Generalist PA, 1 cardiologist, 1 oncologist, 1 Geriatrics physician , 1 Orthopedic physician and all the staff to support such a practice.</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sz="1800" b="0" dirty="0">
                <a:effectLst/>
                <a:latin typeface="Calibri" panose="020F0502020204030204" pitchFamily="34" charset="0"/>
                <a:ea typeface="Calibri" panose="020F0502020204030204" pitchFamily="34" charset="0"/>
                <a:cs typeface="Calibri" panose="020F0502020204030204" pitchFamily="34" charset="0"/>
              </a:rPr>
            </a:br>
            <a:r>
              <a:rPr lang="en-US" sz="2800" b="0" dirty="0">
                <a:latin typeface="Calibri" panose="020F0502020204030204" pitchFamily="34" charset="0"/>
                <a:cs typeface="Calibri" panose="020F0502020204030204" pitchFamily="34" charset="0"/>
              </a:rPr>
              <a:t>Governance, Risk, and Compliance (GRC) is a structured way to align IT with business goals while managing risks and meeting all industry and government regulations. It includes tools and processes to unify an organization's governance and risk management with its technological innovation and adoption.</a:t>
            </a:r>
            <a:endParaRPr lang="en-US" sz="1800" b="0" dirty="0">
              <a:effectLst/>
              <a:latin typeface="Calibri" panose="020F0502020204030204" pitchFamily="34" charset="0"/>
              <a:ea typeface="Calibri" panose="020F0502020204030204" pitchFamily="34" charset="0"/>
              <a:cs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2030842A-D908-419D-94C2-C9D8F213B8BC}" type="slidenum">
              <a:rPr lang="en-US" smtClean="0"/>
              <a:t>1</a:t>
            </a:fld>
            <a:endParaRPr lang="en-US"/>
          </a:p>
        </p:txBody>
      </p:sp>
    </p:spTree>
    <p:extLst>
      <p:ext uri="{BB962C8B-B14F-4D97-AF65-F5344CB8AC3E}">
        <p14:creationId xmlns:p14="http://schemas.microsoft.com/office/powerpoint/2010/main" val="2390424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This page came from a OCEG webinar 1/19/2023  “The Root of the Compliance vs Security Paradox</a:t>
            </a:r>
          </a:p>
          <a:p>
            <a:endParaRPr lang="en-US" b="0" dirty="0"/>
          </a:p>
          <a:p>
            <a:r>
              <a:rPr lang="en-US" sz="1800" b="1" i="0" u="none" strike="noStrike" baseline="0" dirty="0">
                <a:solidFill>
                  <a:srgbClr val="2483F8"/>
                </a:solidFill>
                <a:latin typeface="Arial-BoldMT"/>
              </a:rPr>
              <a:t>Frameworks / Standards / Regulations</a:t>
            </a:r>
            <a:endParaRPr lang="en-US" b="0" dirty="0"/>
          </a:p>
          <a:p>
            <a:endParaRPr lang="en-US" b="0" dirty="0"/>
          </a:p>
          <a:p>
            <a:r>
              <a:rPr lang="en-US" b="0" dirty="0"/>
              <a:t>The National Institute of Standards and Technology (NIST) and the International Organization for Standardization (ISO) are the leading standards bodies in cybersecurity.</a:t>
            </a:r>
          </a:p>
          <a:p>
            <a:r>
              <a:rPr lang="en-US" b="0" dirty="0"/>
              <a:t>HIPAA</a:t>
            </a:r>
          </a:p>
        </p:txBody>
      </p:sp>
      <p:sp>
        <p:nvSpPr>
          <p:cNvPr id="4" name="Slide Number Placeholder 3"/>
          <p:cNvSpPr>
            <a:spLocks noGrp="1"/>
          </p:cNvSpPr>
          <p:nvPr>
            <p:ph type="sldNum" sz="quarter" idx="5"/>
          </p:nvPr>
        </p:nvSpPr>
        <p:spPr/>
        <p:txBody>
          <a:bodyPr/>
          <a:lstStyle/>
          <a:p>
            <a:fld id="{2030842A-D908-419D-94C2-C9D8F213B8BC}" type="slidenum">
              <a:rPr lang="en-US" smtClean="0"/>
              <a:t>3</a:t>
            </a:fld>
            <a:endParaRPr lang="en-US"/>
          </a:p>
        </p:txBody>
      </p:sp>
    </p:spTree>
    <p:extLst>
      <p:ext uri="{BB962C8B-B14F-4D97-AF65-F5344CB8AC3E}">
        <p14:creationId xmlns:p14="http://schemas.microsoft.com/office/powerpoint/2010/main" val="4148982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1D252C"/>
                </a:solidFill>
                <a:effectLst/>
                <a:latin typeface="+mn-lt"/>
              </a:rPr>
              <a:t>NIST   National Institute of Standards and Technology</a:t>
            </a:r>
          </a:p>
          <a:p>
            <a:endParaRPr lang="en-US" dirty="0">
              <a:solidFill>
                <a:srgbClr val="1D252C"/>
              </a:solidFill>
              <a:effectLst/>
              <a:latin typeface="+mn-lt"/>
            </a:endParaRPr>
          </a:p>
          <a:p>
            <a:r>
              <a:rPr lang="en-US" dirty="0">
                <a:solidFill>
                  <a:srgbClr val="1D252C"/>
                </a:solidFill>
                <a:effectLst/>
                <a:latin typeface="+mn-lt"/>
              </a:rPr>
              <a:t>ISACA  “The association was incorporated as the EDP Auditors Association in 1969 by a small group of individuals who recognized a need for a centralized source of information and guidance in the new field of electronic data processing audit.”</a:t>
            </a:r>
          </a:p>
          <a:p>
            <a:endParaRPr lang="en-US" dirty="0">
              <a:solidFill>
                <a:srgbClr val="1D252C"/>
              </a:solidFill>
              <a:effectLst/>
              <a:latin typeface="+mn-lt"/>
            </a:endParaRPr>
          </a:p>
          <a:p>
            <a:r>
              <a:rPr lang="en-US" dirty="0">
                <a:solidFill>
                  <a:srgbClr val="1D252C"/>
                </a:solidFill>
                <a:effectLst/>
                <a:latin typeface="+mn-lt"/>
              </a:rPr>
              <a:t>ISO    “</a:t>
            </a:r>
            <a:r>
              <a:rPr lang="en-US" dirty="0">
                <a:latin typeface="+mn-lt"/>
              </a:rPr>
              <a:t>ISO is an independent, non-governmental international organization with a membership of 167 national standards bodies.”</a:t>
            </a:r>
            <a:br>
              <a:rPr lang="en-US" dirty="0">
                <a:latin typeface="+mn-lt"/>
              </a:rPr>
            </a:br>
            <a:br>
              <a:rPr lang="en-US" dirty="0">
                <a:latin typeface="+mn-lt"/>
              </a:rPr>
            </a:br>
            <a:r>
              <a:rPr lang="en-US" dirty="0">
                <a:latin typeface="+mn-lt"/>
              </a:rPr>
              <a:t>MITRE    “I</a:t>
            </a:r>
            <a:r>
              <a:rPr lang="en-US" b="0" i="0" dirty="0">
                <a:latin typeface="+mn-lt"/>
              </a:rPr>
              <a:t>s a globally-accessible knowledge base of adversary tactics and techniques based on real-world observations.”</a:t>
            </a:r>
          </a:p>
          <a:p>
            <a:endParaRPr lang="en-US" b="0" i="0" dirty="0">
              <a:latin typeface="+mn-lt"/>
            </a:endParaRPr>
          </a:p>
          <a:p>
            <a:r>
              <a:rPr lang="en-US" b="0" i="0" dirty="0">
                <a:latin typeface="+mn-lt"/>
              </a:rPr>
              <a:t>COBIT   “</a:t>
            </a:r>
            <a:r>
              <a:rPr lang="en-US" b="0" dirty="0">
                <a:latin typeface="+mn-lt"/>
              </a:rPr>
              <a:t>Control Objectives for Information and Related Technologies. </a:t>
            </a:r>
            <a:r>
              <a:rPr lang="en-US" dirty="0">
                <a:latin typeface="+mn-lt"/>
              </a:rPr>
              <a:t>COBIT is an IT management framework developed by the ISACA to help businesses develop, organize and implement strategies around information management and governance.”</a:t>
            </a:r>
            <a:br>
              <a:rPr lang="en-US" dirty="0">
                <a:latin typeface="+mn-lt"/>
              </a:rPr>
            </a:br>
            <a:br>
              <a:rPr lang="en-US" dirty="0">
                <a:latin typeface="+mn-lt"/>
              </a:rPr>
            </a:br>
            <a:r>
              <a:rPr lang="en-US" dirty="0">
                <a:latin typeface="+mn-lt"/>
              </a:rPr>
              <a:t>HIPAA  “Health Insurance Portability and Accounting”  </a:t>
            </a:r>
            <a:br>
              <a:rPr lang="en-US" dirty="0">
                <a:latin typeface="+mn-lt"/>
              </a:rPr>
            </a:br>
            <a:br>
              <a:rPr lang="en-US" dirty="0">
                <a:latin typeface="+mn-lt"/>
              </a:rPr>
            </a:br>
            <a:r>
              <a:rPr lang="en-US" dirty="0">
                <a:latin typeface="+mn-lt"/>
              </a:rPr>
              <a:t>HIMSS  “</a:t>
            </a:r>
            <a:r>
              <a:rPr lang="en-US" dirty="0"/>
              <a:t>HIMSS (Healthcare Information and Management Systems Society) is a global advisor, thought leader and member-based society committed to reforming the global health ecosystem through the power of information and technology.”</a:t>
            </a:r>
            <a:br>
              <a:rPr lang="en-US" dirty="0">
                <a:latin typeface="+mn-lt"/>
              </a:rPr>
            </a:br>
            <a:br>
              <a:rPr lang="en-US" dirty="0">
                <a:latin typeface="+mn-lt"/>
              </a:rPr>
            </a:br>
            <a:r>
              <a:rPr lang="en-US" dirty="0">
                <a:latin typeface="+mn-lt"/>
              </a:rPr>
              <a:t>PCI    “Security Standards Council  Specifically, it refers to the technical and operational standards that businesses need to follow to protect credit card data.”</a:t>
            </a:r>
            <a:br>
              <a:rPr lang="en-US" dirty="0">
                <a:latin typeface="+mn-lt"/>
              </a:rPr>
            </a:br>
            <a:br>
              <a:rPr lang="en-US" dirty="0">
                <a:latin typeface="+mn-lt"/>
              </a:rPr>
            </a:br>
            <a:r>
              <a:rPr lang="en-US" dirty="0">
                <a:latin typeface="+mn-lt"/>
              </a:rPr>
              <a:t>HITRUST     “The </a:t>
            </a:r>
            <a:r>
              <a:rPr lang="en-US" dirty="0">
                <a:latin typeface="+mn-lt"/>
                <a:hlinkClick r:id="rId3"/>
              </a:rPr>
              <a:t>HITRUST Approach</a:t>
            </a:r>
            <a:r>
              <a:rPr lang="en-US" dirty="0">
                <a:latin typeface="+mn-lt"/>
              </a:rPr>
              <a:t> provides organizations a comprehensive information risk management and compliance program to provide an integrated approach that ensures all programs are aligned, maintained and comprehensive to support an organization’s information risk management and compliance objectives.”</a:t>
            </a:r>
            <a:br>
              <a:rPr lang="en-US" dirty="0">
                <a:latin typeface="+mn-lt"/>
              </a:rPr>
            </a:br>
            <a:br>
              <a:rPr lang="en-US" dirty="0">
                <a:latin typeface="+mn-lt"/>
              </a:rPr>
            </a:br>
            <a:r>
              <a:rPr lang="en-US" dirty="0">
                <a:latin typeface="+mn-lt"/>
              </a:rPr>
              <a:t>CIS     “</a:t>
            </a:r>
            <a:r>
              <a:rPr lang="en-US" i="0" u="none" dirty="0">
                <a:latin typeface="+mn-lt"/>
              </a:rPr>
              <a:t>CIS is a forward-thinking nonprofit that harnesses the power of a global IT community to safeguard public and private organizations against cyber threats.”</a:t>
            </a:r>
          </a:p>
          <a:p>
            <a:endParaRPr lang="en-US" b="0" i="0" u="none" dirty="0">
              <a:latin typeface="+mn-lt"/>
            </a:endParaRPr>
          </a:p>
          <a:p>
            <a:r>
              <a:rPr lang="en-US" b="0" i="0" u="none" dirty="0">
                <a:latin typeface="+mn-lt"/>
              </a:rPr>
              <a:t>CMMC     “</a:t>
            </a:r>
            <a:r>
              <a:rPr lang="en-US" dirty="0">
                <a:latin typeface="+mn-lt"/>
              </a:rPr>
              <a:t>The Cybersecurity Maturity Model Certification (CMMC) is the Department of Defense's (DoD) newest verification mechanism designed to ensure that cybersecurity controls and processes adequately protect Controlled Unclassified Information (CUI) that resides on Defense Industrial Base (DIB) systems and networks.”</a:t>
            </a:r>
            <a:br>
              <a:rPr lang="en-US" dirty="0">
                <a:latin typeface="+mn-lt"/>
              </a:rPr>
            </a:br>
            <a:br>
              <a:rPr lang="en-US" dirty="0">
                <a:latin typeface="+mn-lt"/>
              </a:rPr>
            </a:br>
            <a:r>
              <a:rPr lang="en-US" dirty="0">
                <a:latin typeface="+mn-lt"/>
              </a:rPr>
              <a:t>UCF     “Unified Compliance has developed ground-breaking tools to support IT best practices with a special focus on regulatory compliance, metrics, systems continuity, and governance.”</a:t>
            </a:r>
          </a:p>
          <a:p>
            <a:endParaRPr lang="en-US" b="0" i="0" u="none" dirty="0">
              <a:latin typeface="+mn-lt"/>
            </a:endParaRPr>
          </a:p>
          <a:p>
            <a:r>
              <a:rPr lang="en-US" sz="1800" b="0" i="0" u="none" strike="noStrike" baseline="0" dirty="0">
                <a:latin typeface="+mn-lt"/>
              </a:rPr>
              <a:t>SOC1     “</a:t>
            </a:r>
            <a:r>
              <a:rPr lang="en-US" sz="2800" dirty="0"/>
              <a:t>A SOC 1 report is for service organizations that impact or may impact their clients' financial reporting.”</a:t>
            </a:r>
            <a:endParaRPr lang="en-US" sz="1800" b="0" i="0" u="none" strike="noStrike" baseline="0" dirty="0">
              <a:latin typeface="+mn-lt"/>
            </a:endParaRPr>
          </a:p>
          <a:p>
            <a:endParaRPr lang="en-US" sz="1800" b="0" i="0" u="none" strike="noStrike" baseline="0" dirty="0">
              <a:latin typeface="+mn-lt"/>
            </a:endParaRPr>
          </a:p>
          <a:p>
            <a:r>
              <a:rPr lang="en-US" sz="1800" b="0" i="0" u="none" strike="noStrike" baseline="0" dirty="0">
                <a:latin typeface="+mn-lt"/>
              </a:rPr>
              <a:t>SOC2     “</a:t>
            </a:r>
            <a:r>
              <a:rPr lang="en-US" dirty="0"/>
              <a:t>SOC 2 report is for service organizations that hold, store or process information of their clients, but is not significant to financial reporting”</a:t>
            </a:r>
          </a:p>
          <a:p>
            <a:endParaRPr lang="en-US" b="0" i="0" u="none" dirty="0">
              <a:latin typeface="+mn-lt"/>
            </a:endParaRPr>
          </a:p>
          <a:p>
            <a:r>
              <a:rPr lang="en-US" b="0" i="0" u="none" dirty="0">
                <a:latin typeface="+mn-lt"/>
              </a:rPr>
              <a:t>OSHA     “</a:t>
            </a:r>
            <a:r>
              <a:rPr lang="en-US" b="0" dirty="0"/>
              <a:t>Congress created the Occupational Safety and Health Administration (OSHA) to ensure safe and healthful working conditions for workers by setting and enforcing standards and by providing training, outreach, education and assistance.</a:t>
            </a:r>
            <a:r>
              <a:rPr lang="en-US" b="0" i="0" u="none" dirty="0">
                <a:latin typeface="+mn-lt"/>
              </a:rPr>
              <a:t>”</a:t>
            </a:r>
          </a:p>
          <a:p>
            <a:endParaRPr lang="en-US" b="0" i="0" u="none" dirty="0">
              <a:latin typeface="+mn-lt"/>
            </a:endParaRPr>
          </a:p>
          <a:p>
            <a:r>
              <a:rPr lang="en-US" b="0" i="0" u="none" dirty="0">
                <a:latin typeface="+mn-lt"/>
              </a:rPr>
              <a:t>OFAC     “</a:t>
            </a:r>
            <a:r>
              <a:rPr lang="en-US" b="0" dirty="0"/>
              <a:t>The Office of Foreign Assets Control (OFAC) is a </a:t>
            </a:r>
            <a:r>
              <a:rPr lang="en-US" b="0" dirty="0">
                <a:hlinkClick r:id="rId4" tooltip="Financial intelligence"/>
              </a:rPr>
              <a:t>financial intelligence</a:t>
            </a:r>
            <a:r>
              <a:rPr lang="en-US" b="0" dirty="0"/>
              <a:t> and enforcement agency of the </a:t>
            </a:r>
            <a:r>
              <a:rPr lang="en-US" b="0" dirty="0">
                <a:hlinkClick r:id="rId5" tooltip="United States Department of the Treasury"/>
              </a:rPr>
              <a:t>U.S. Treasury Department</a:t>
            </a:r>
            <a:r>
              <a:rPr lang="en-US" b="0" dirty="0"/>
              <a:t>. It administers and enforces economic and trade </a:t>
            </a:r>
            <a:r>
              <a:rPr lang="en-US" b="0" dirty="0">
                <a:hlinkClick r:id="rId6" tooltip="Economic sanctions"/>
              </a:rPr>
              <a:t>sanctions</a:t>
            </a:r>
            <a:r>
              <a:rPr lang="en-US" b="0" dirty="0"/>
              <a:t> in support of U.S. </a:t>
            </a:r>
            <a:r>
              <a:rPr lang="en-US" b="0" dirty="0">
                <a:hlinkClick r:id="rId7" tooltip="National Security of the United States"/>
              </a:rPr>
              <a:t>national security</a:t>
            </a:r>
            <a:r>
              <a:rPr lang="en-US" b="0" dirty="0"/>
              <a:t> and </a:t>
            </a:r>
            <a:r>
              <a:rPr lang="en-US" b="0" dirty="0">
                <a:hlinkClick r:id="rId8" tooltip="Foreign policy of the United States"/>
              </a:rPr>
              <a:t>foreign policy</a:t>
            </a:r>
            <a:r>
              <a:rPr lang="en-US" b="0" dirty="0"/>
              <a:t> objectives</a:t>
            </a:r>
            <a:r>
              <a:rPr lang="en-US" b="0" i="0" u="none" dirty="0">
                <a:latin typeface="+mn-lt"/>
              </a:rPr>
              <a:t>”</a:t>
            </a:r>
          </a:p>
        </p:txBody>
      </p:sp>
      <p:sp>
        <p:nvSpPr>
          <p:cNvPr id="4" name="Slide Number Placeholder 3"/>
          <p:cNvSpPr>
            <a:spLocks noGrp="1"/>
          </p:cNvSpPr>
          <p:nvPr>
            <p:ph type="sldNum" sz="quarter" idx="5"/>
          </p:nvPr>
        </p:nvSpPr>
        <p:spPr/>
        <p:txBody>
          <a:bodyPr/>
          <a:lstStyle/>
          <a:p>
            <a:fld id="{2030842A-D908-419D-94C2-C9D8F213B8BC}" type="slidenum">
              <a:rPr lang="en-US" smtClean="0"/>
              <a:t>4</a:t>
            </a:fld>
            <a:endParaRPr lang="en-US"/>
          </a:p>
        </p:txBody>
      </p:sp>
    </p:spTree>
    <p:extLst>
      <p:ext uri="{BB962C8B-B14F-4D97-AF65-F5344CB8AC3E}">
        <p14:creationId xmlns:p14="http://schemas.microsoft.com/office/powerpoint/2010/main" val="4002858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Review and Update</a:t>
            </a:r>
            <a:br>
              <a:rPr lang="en-US" dirty="0"/>
            </a:br>
            <a:r>
              <a:rPr lang="en-US" dirty="0"/>
              <a:t>2	Assess current status</a:t>
            </a:r>
            <a:br>
              <a:rPr lang="en-US" dirty="0"/>
            </a:br>
            <a:r>
              <a:rPr lang="en-US" dirty="0"/>
              <a:t>3	Develop a plan</a:t>
            </a:r>
            <a:br>
              <a:rPr lang="en-US" dirty="0"/>
            </a:br>
            <a:r>
              <a:rPr lang="en-US" dirty="0"/>
              <a:t>4	Communicate the plan</a:t>
            </a:r>
            <a:br>
              <a:rPr lang="en-US" dirty="0"/>
            </a:br>
            <a:r>
              <a:rPr lang="en-US" dirty="0"/>
              <a:t>5	Establish a system Monitoring and reporting</a:t>
            </a:r>
            <a:br>
              <a:rPr lang="en-US" dirty="0"/>
            </a:br>
            <a:r>
              <a:rPr lang="en-US" dirty="0"/>
              <a:t>6	Regular review/adjustments</a:t>
            </a:r>
          </a:p>
        </p:txBody>
      </p:sp>
      <p:sp>
        <p:nvSpPr>
          <p:cNvPr id="4" name="Slide Number Placeholder 3"/>
          <p:cNvSpPr>
            <a:spLocks noGrp="1"/>
          </p:cNvSpPr>
          <p:nvPr>
            <p:ph type="sldNum" sz="quarter" idx="5"/>
          </p:nvPr>
        </p:nvSpPr>
        <p:spPr/>
        <p:txBody>
          <a:bodyPr/>
          <a:lstStyle/>
          <a:p>
            <a:fld id="{2030842A-D908-419D-94C2-C9D8F213B8BC}" type="slidenum">
              <a:rPr lang="en-US" smtClean="0"/>
              <a:t>5</a:t>
            </a:fld>
            <a:endParaRPr lang="en-US"/>
          </a:p>
        </p:txBody>
      </p:sp>
    </p:spTree>
    <p:extLst>
      <p:ext uri="{BB962C8B-B14F-4D97-AF65-F5344CB8AC3E}">
        <p14:creationId xmlns:p14="http://schemas.microsoft.com/office/powerpoint/2010/main" val="38685528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FC9144D6-5058-4A65-AF14-6DEACC91D275}" type="datetimeFigureOut">
              <a:rPr lang="en-US" smtClean="0"/>
              <a:t>1/24/2023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3839951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9144D6-5058-4A65-AF14-6DEACC91D275}" type="datetimeFigureOut">
              <a:rPr lang="en-US" smtClean="0"/>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3090143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C9144D6-5058-4A65-AF14-6DEACC91D275}" type="datetimeFigureOut">
              <a:rPr lang="en-US" smtClean="0"/>
              <a:t>1/24/2023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9991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FC9144D6-5058-4A65-AF14-6DEACC91D275}" type="datetimeFigureOut">
              <a:rPr lang="en-US" smtClean="0"/>
              <a:t>1/24/2023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4F7C0568-CDE5-43FE-97AB-EC786027A4AB}"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020038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FC9144D6-5058-4A65-AF14-6DEACC91D275}" type="datetimeFigureOut">
              <a:rPr lang="en-US" smtClean="0"/>
              <a:t>1/24/2023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5932544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C9144D6-5058-4A65-AF14-6DEACC91D275}" type="datetimeFigureOut">
              <a:rPr lang="en-US" smtClean="0"/>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14139581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C9144D6-5058-4A65-AF14-6DEACC91D275}" type="datetimeFigureOut">
              <a:rPr lang="en-US" smtClean="0"/>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36730211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9144D6-5058-4A65-AF14-6DEACC91D275}"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38023937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FC9144D6-5058-4A65-AF14-6DEACC91D275}" type="datetimeFigureOut">
              <a:rPr lang="en-US" smtClean="0"/>
              <a:t>1/24/2023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2860018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9144D6-5058-4A65-AF14-6DEACC91D275}" type="datetimeFigureOut">
              <a:rPr lang="en-US" smtClean="0"/>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1855226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FC9144D6-5058-4A65-AF14-6DEACC91D275}" type="datetimeFigureOut">
              <a:rPr lang="en-US" smtClean="0"/>
              <a:t>1/24/2023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1367374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C9144D6-5058-4A65-AF14-6DEACC91D275}" type="datetimeFigureOut">
              <a:rPr lang="en-US" smtClean="0"/>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3131266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9144D6-5058-4A65-AF14-6DEACC91D275}" type="datetimeFigureOut">
              <a:rPr lang="en-US" smtClean="0"/>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8913472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C9144D6-5058-4A65-AF14-6DEACC91D275}" type="datetimeFigureOut">
              <a:rPr lang="en-US" smtClean="0"/>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2264155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9144D6-5058-4A65-AF14-6DEACC91D275}" type="datetimeFigureOut">
              <a:rPr lang="en-US" smtClean="0"/>
              <a:t>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2883482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9144D6-5058-4A65-AF14-6DEACC91D275}" type="datetimeFigureOut">
              <a:rPr lang="en-US" smtClean="0"/>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671005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9144D6-5058-4A65-AF14-6DEACC91D275}" type="datetimeFigureOut">
              <a:rPr lang="en-US" smtClean="0"/>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C0568-CDE5-43FE-97AB-EC786027A4AB}" type="slidenum">
              <a:rPr lang="en-US" smtClean="0"/>
              <a:t>‹#›</a:t>
            </a:fld>
            <a:endParaRPr lang="en-US"/>
          </a:p>
        </p:txBody>
      </p:sp>
    </p:spTree>
    <p:extLst>
      <p:ext uri="{BB962C8B-B14F-4D97-AF65-F5344CB8AC3E}">
        <p14:creationId xmlns:p14="http://schemas.microsoft.com/office/powerpoint/2010/main" val="16315234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C9144D6-5058-4A65-AF14-6DEACC91D275}" type="datetimeFigureOut">
              <a:rPr lang="en-US" smtClean="0"/>
              <a:t>1/24/2023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F7C0568-CDE5-43FE-97AB-EC786027A4AB}" type="slidenum">
              <a:rPr lang="en-US" smtClean="0"/>
              <a:t>‹#›</a:t>
            </a:fld>
            <a:endParaRPr lang="en-US"/>
          </a:p>
        </p:txBody>
      </p:sp>
    </p:spTree>
    <p:extLst>
      <p:ext uri="{BB962C8B-B14F-4D97-AF65-F5344CB8AC3E}">
        <p14:creationId xmlns:p14="http://schemas.microsoft.com/office/powerpoint/2010/main" val="2116591130"/>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8" Type="http://schemas.openxmlformats.org/officeDocument/2006/relationships/hyperlink" Target="https://www.hhs.gov/hipaa/index.html" TargetMode="External"/><Relationship Id="rId13" Type="http://schemas.openxmlformats.org/officeDocument/2006/relationships/hyperlink" Target="https://www.cisecurity.org/" TargetMode="External"/><Relationship Id="rId18" Type="http://schemas.openxmlformats.org/officeDocument/2006/relationships/hyperlink" Target="https://home.treasury.gov/policy-issues/office-of-foreign-assets-control-sanctions-programs-and-information" TargetMode="External"/><Relationship Id="rId3" Type="http://schemas.openxmlformats.org/officeDocument/2006/relationships/hyperlink" Target="https://nist.gov/" TargetMode="External"/><Relationship Id="rId7" Type="http://schemas.openxmlformats.org/officeDocument/2006/relationships/hyperlink" Target="https://www.isaca.org/resources/cobit" TargetMode="External"/><Relationship Id="rId12" Type="http://schemas.openxmlformats.org/officeDocument/2006/relationships/hyperlink" Target="https://www.nerc.com/" TargetMode="External"/><Relationship Id="rId17" Type="http://schemas.openxmlformats.org/officeDocument/2006/relationships/hyperlink" Target="https://www.osha.gov/" TargetMode="External"/><Relationship Id="rId2" Type="http://schemas.openxmlformats.org/officeDocument/2006/relationships/notesSlide" Target="../notesSlides/notesSlide3.xml"/><Relationship Id="rId16" Type="http://schemas.openxmlformats.org/officeDocument/2006/relationships/hyperlink" Target="https://socreports.com/audit-overview/soc-1-vs-soc-2" TargetMode="External"/><Relationship Id="rId1" Type="http://schemas.openxmlformats.org/officeDocument/2006/relationships/slideLayout" Target="../slideLayouts/slideLayout6.xml"/><Relationship Id="rId6" Type="http://schemas.openxmlformats.org/officeDocument/2006/relationships/hyperlink" Target="https://mitre.org/" TargetMode="External"/><Relationship Id="rId11" Type="http://schemas.openxmlformats.org/officeDocument/2006/relationships/hyperlink" Target="https://hitrustalliance.net/" TargetMode="External"/><Relationship Id="rId5" Type="http://schemas.openxmlformats.org/officeDocument/2006/relationships/hyperlink" Target="https://iso.org/" TargetMode="External"/><Relationship Id="rId15" Type="http://schemas.openxmlformats.org/officeDocument/2006/relationships/hyperlink" Target="https://www.unifiedcompliance.com/" TargetMode="External"/><Relationship Id="rId10" Type="http://schemas.openxmlformats.org/officeDocument/2006/relationships/hyperlink" Target="https://www.pcisecuritystandards.org/" TargetMode="External"/><Relationship Id="rId4" Type="http://schemas.openxmlformats.org/officeDocument/2006/relationships/hyperlink" Target="https://isaca.org/" TargetMode="External"/><Relationship Id="rId9" Type="http://schemas.openxmlformats.org/officeDocument/2006/relationships/hyperlink" Target="https://www.himss.org/" TargetMode="External"/><Relationship Id="rId14" Type="http://schemas.openxmlformats.org/officeDocument/2006/relationships/hyperlink" Target="https://dodcio.defense.gov/CMMC"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hyperlink" Target="http://tiny.cc/wio3vz"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6A680-3B93-C073-0AC9-BBB93B5E80D9}"/>
              </a:ext>
            </a:extLst>
          </p:cNvPr>
          <p:cNvSpPr>
            <a:spLocks noGrp="1"/>
          </p:cNvSpPr>
          <p:nvPr>
            <p:ph type="ctrTitle"/>
          </p:nvPr>
        </p:nvSpPr>
        <p:spPr>
          <a:xfrm>
            <a:off x="1371600" y="508128"/>
            <a:ext cx="9448800" cy="1825096"/>
          </a:xfrm>
        </p:spPr>
        <p:txBody>
          <a:bodyPr/>
          <a:lstStyle/>
          <a:p>
            <a:pPr algn="ctr"/>
            <a:r>
              <a:rPr lang="en-US" dirty="0"/>
              <a:t>The Future of GRC</a:t>
            </a:r>
          </a:p>
        </p:txBody>
      </p:sp>
      <p:sp>
        <p:nvSpPr>
          <p:cNvPr id="3" name="Subtitle 2">
            <a:extLst>
              <a:ext uri="{FF2B5EF4-FFF2-40B4-BE49-F238E27FC236}">
                <a16:creationId xmlns:a16="http://schemas.microsoft.com/office/drawing/2014/main" id="{4D8F10B5-29D0-2712-946A-BD853F4BDBB5}"/>
              </a:ext>
            </a:extLst>
          </p:cNvPr>
          <p:cNvSpPr>
            <a:spLocks noGrp="1"/>
          </p:cNvSpPr>
          <p:nvPr>
            <p:ph type="subTitle" idx="1"/>
          </p:nvPr>
        </p:nvSpPr>
        <p:spPr>
          <a:xfrm>
            <a:off x="2169952" y="2756045"/>
            <a:ext cx="7852096" cy="1488784"/>
          </a:xfrm>
        </p:spPr>
        <p:txBody>
          <a:bodyPr>
            <a:normAutofit/>
          </a:bodyPr>
          <a:lstStyle/>
          <a:p>
            <a:pPr algn="ctr"/>
            <a:r>
              <a:rPr lang="en-US" dirty="0"/>
              <a:t>A Rapid  Deployment System For Small To Medium Size  Healthcare Multi-Practice Clinic</a:t>
            </a:r>
          </a:p>
          <a:p>
            <a:pPr algn="ctr"/>
            <a:r>
              <a:rPr lang="en-US" dirty="0"/>
              <a:t>6 Steps To Success</a:t>
            </a:r>
          </a:p>
          <a:p>
            <a:pPr algn="ctr"/>
            <a:endParaRPr lang="en-US" dirty="0"/>
          </a:p>
        </p:txBody>
      </p:sp>
      <p:graphicFrame>
        <p:nvGraphicFramePr>
          <p:cNvPr id="4" name="Table 4">
            <a:extLst>
              <a:ext uri="{FF2B5EF4-FFF2-40B4-BE49-F238E27FC236}">
                <a16:creationId xmlns:a16="http://schemas.microsoft.com/office/drawing/2014/main" id="{8C4A1738-D907-28BF-5778-065A7C67D1E5}"/>
              </a:ext>
            </a:extLst>
          </p:cNvPr>
          <p:cNvGraphicFramePr>
            <a:graphicFrameLocks noGrp="1"/>
          </p:cNvGraphicFramePr>
          <p:nvPr>
            <p:extLst>
              <p:ext uri="{D42A27DB-BD31-4B8C-83A1-F6EECF244321}">
                <p14:modId xmlns:p14="http://schemas.microsoft.com/office/powerpoint/2010/main" val="3171219435"/>
              </p:ext>
            </p:extLst>
          </p:nvPr>
        </p:nvGraphicFramePr>
        <p:xfrm>
          <a:off x="2032000" y="4428128"/>
          <a:ext cx="8128000" cy="640080"/>
        </p:xfrm>
        <a:graphic>
          <a:graphicData uri="http://schemas.openxmlformats.org/drawingml/2006/table">
            <a:tbl>
              <a:tblPr firstRow="1" bandRow="1">
                <a:tableStyleId>{2D5ABB26-0587-4C30-8999-92F81FD0307C}</a:tableStyleId>
              </a:tblPr>
              <a:tblGrid>
                <a:gridCol w="8128000">
                  <a:extLst>
                    <a:ext uri="{9D8B030D-6E8A-4147-A177-3AD203B41FA5}">
                      <a16:colId xmlns:a16="http://schemas.microsoft.com/office/drawing/2014/main" val="3250552936"/>
                    </a:ext>
                  </a:extLst>
                </a:gridCol>
              </a:tblGrid>
              <a:tr h="370840">
                <a:tc>
                  <a:txBody>
                    <a:bodyPr/>
                    <a:lstStyle/>
                    <a:p>
                      <a:pPr algn="ctr"/>
                      <a:r>
                        <a:rPr lang="en-US" dirty="0"/>
                        <a:t>By Jed A. Reay</a:t>
                      </a:r>
                      <a:br>
                        <a:rPr lang="en-US" dirty="0"/>
                      </a:br>
                      <a:r>
                        <a:rPr lang="en-US" dirty="0"/>
                        <a:t>January 24, 2023</a:t>
                      </a:r>
                    </a:p>
                  </a:txBody>
                  <a:tcPr/>
                </a:tc>
                <a:extLst>
                  <a:ext uri="{0D108BD9-81ED-4DB2-BD59-A6C34878D82A}">
                    <a16:rowId xmlns:a16="http://schemas.microsoft.com/office/drawing/2014/main" val="1031025415"/>
                  </a:ext>
                </a:extLst>
              </a:tr>
            </a:tbl>
          </a:graphicData>
        </a:graphic>
      </p:graphicFrame>
    </p:spTree>
    <p:extLst>
      <p:ext uri="{BB962C8B-B14F-4D97-AF65-F5344CB8AC3E}">
        <p14:creationId xmlns:p14="http://schemas.microsoft.com/office/powerpoint/2010/main" val="122862973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A4658D6-100A-E9FE-0B82-1A42C0370E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4675" y="975193"/>
            <a:ext cx="5154002" cy="5820894"/>
          </a:xfrm>
          <a:prstGeom prst="rect">
            <a:avLst/>
          </a:prstGeom>
        </p:spPr>
      </p:pic>
    </p:spTree>
    <p:extLst>
      <p:ext uri="{BB962C8B-B14F-4D97-AF65-F5344CB8AC3E}">
        <p14:creationId xmlns:p14="http://schemas.microsoft.com/office/powerpoint/2010/main" val="1150203887"/>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00BBD-8685-FFE5-7817-5EB64884611C}"/>
              </a:ext>
            </a:extLst>
          </p:cNvPr>
          <p:cNvSpPr>
            <a:spLocks noGrp="1"/>
          </p:cNvSpPr>
          <p:nvPr>
            <p:ph type="title"/>
          </p:nvPr>
        </p:nvSpPr>
        <p:spPr>
          <a:xfrm>
            <a:off x="2762250" y="809626"/>
            <a:ext cx="8286750" cy="3867149"/>
          </a:xfrm>
        </p:spPr>
        <p:txBody>
          <a:bodyPr>
            <a:normAutofit/>
          </a:bodyPr>
          <a:lstStyle/>
          <a:p>
            <a:pPr marR="0" lvl="0" algn="l">
              <a:lnSpc>
                <a:spcPct val="107000"/>
              </a:lnSpc>
              <a:spcBef>
                <a:spcPts val="0"/>
              </a:spcBef>
              <a:spcAft>
                <a:spcPts val="0"/>
              </a:spcAft>
            </a:pPr>
            <a:r>
              <a:rPr lang="en-US" sz="1800" dirty="0">
                <a:latin typeface="Calibri" panose="020F0502020204030204" pitchFamily="34" charset="0"/>
                <a:ea typeface="Calibri" panose="020F0502020204030204" pitchFamily="34" charset="0"/>
                <a:cs typeface="Times New Roman" panose="02020603050405020304" pitchFamily="18" charset="0"/>
              </a:rPr>
              <a:t>	Why?</a:t>
            </a:r>
            <a:br>
              <a:rPr lang="en-US" sz="1800" dirty="0">
                <a:latin typeface="Calibri" panose="020F0502020204030204" pitchFamily="34" charset="0"/>
                <a:ea typeface="Calibri" panose="020F0502020204030204" pitchFamily="34" charset="0"/>
                <a:cs typeface="Times New Roman" panose="02020603050405020304" pitchFamily="18" charset="0"/>
              </a:rPr>
            </a:br>
            <a:br>
              <a:rPr lang="en-US" sz="1800" dirty="0">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	&gt;   40 </a:t>
            </a:r>
            <a:r>
              <a:rPr lang="en-US" sz="1800" cap="none" dirty="0">
                <a:effectLst/>
                <a:latin typeface="Calibri" panose="020F0502020204030204" pitchFamily="34" charset="0"/>
                <a:ea typeface="Calibri" panose="020F0502020204030204" pitchFamily="34" charset="0"/>
                <a:cs typeface="Times New Roman" panose="02020603050405020304" pitchFamily="18" charset="0"/>
              </a:rPr>
              <a:t>Years of business development &amp; strategic planning</a:t>
            </a:r>
            <a:br>
              <a:rPr lang="en-US" sz="1800" cap="none" dirty="0">
                <a:latin typeface="Calibri" panose="020F0502020204030204" pitchFamily="34" charset="0"/>
                <a:ea typeface="Calibri" panose="020F0502020204030204" pitchFamily="34" charset="0"/>
                <a:cs typeface="Times New Roman" panose="02020603050405020304" pitchFamily="18" charset="0"/>
              </a:rPr>
            </a:br>
            <a:br>
              <a:rPr lang="en-US" sz="1800" cap="none" dirty="0">
                <a:latin typeface="Calibri" panose="020F0502020204030204" pitchFamily="34" charset="0"/>
                <a:ea typeface="Calibri" panose="020F0502020204030204" pitchFamily="34" charset="0"/>
                <a:cs typeface="Times New Roman" panose="02020603050405020304" pitchFamily="18" charset="0"/>
              </a:rPr>
            </a:br>
            <a:r>
              <a:rPr lang="en-US" sz="1800" cap="none" dirty="0">
                <a:latin typeface="Calibri" panose="020F0502020204030204" pitchFamily="34" charset="0"/>
                <a:ea typeface="Calibri" panose="020F0502020204030204" pitchFamily="34" charset="0"/>
                <a:cs typeface="Times New Roman" panose="02020603050405020304" pitchFamily="18" charset="0"/>
              </a:rPr>
              <a:t>	&gt;   </a:t>
            </a:r>
            <a:r>
              <a:rPr lang="en-US" sz="1800" cap="none" dirty="0">
                <a:effectLst/>
                <a:latin typeface="Calibri" panose="020F0502020204030204" pitchFamily="34" charset="0"/>
                <a:ea typeface="Calibri" panose="020F0502020204030204" pitchFamily="34" charset="0"/>
                <a:cs typeface="Times New Roman" panose="02020603050405020304" pitchFamily="18" charset="0"/>
              </a:rPr>
              <a:t>30 Years of diverse healthcare experience</a:t>
            </a:r>
            <a:br>
              <a:rPr lang="en-US" sz="1800" cap="none" dirty="0">
                <a:effectLst/>
                <a:latin typeface="Calibri" panose="020F0502020204030204" pitchFamily="34" charset="0"/>
                <a:ea typeface="Calibri" panose="020F0502020204030204" pitchFamily="34" charset="0"/>
                <a:cs typeface="Times New Roman" panose="02020603050405020304" pitchFamily="18" charset="0"/>
              </a:rPr>
            </a:br>
            <a:r>
              <a:rPr lang="en-US" sz="1800" cap="none" dirty="0">
                <a:effectLst/>
                <a:latin typeface="Calibri" panose="020F0502020204030204" pitchFamily="34" charset="0"/>
                <a:ea typeface="Calibri" panose="020F0502020204030204" pitchFamily="34" charset="0"/>
                <a:cs typeface="Times New Roman" panose="02020603050405020304" pitchFamily="18" charset="0"/>
              </a:rPr>
              <a:t> </a:t>
            </a:r>
            <a:br>
              <a:rPr lang="en-US" sz="1800" cap="none" dirty="0">
                <a:effectLst/>
                <a:latin typeface="Calibri" panose="020F0502020204030204" pitchFamily="34" charset="0"/>
                <a:ea typeface="Calibri" panose="020F0502020204030204" pitchFamily="34" charset="0"/>
                <a:cs typeface="Times New Roman" panose="02020603050405020304" pitchFamily="18" charset="0"/>
              </a:rPr>
            </a:br>
            <a:r>
              <a:rPr lang="en-US" sz="1800" cap="none" dirty="0">
                <a:effectLst/>
                <a:latin typeface="Calibri" panose="020F0502020204030204" pitchFamily="34" charset="0"/>
                <a:ea typeface="Calibri" panose="020F0502020204030204" pitchFamily="34" charset="0"/>
                <a:cs typeface="Times New Roman" panose="02020603050405020304" pitchFamily="18" charset="0"/>
              </a:rPr>
              <a:t>	&gt;   Logical step apply cybersecurity to what I already know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099278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412F1375-2A2B-A6E7-2D42-543E1EFC516E}"/>
              </a:ext>
            </a:extLst>
          </p:cNvPr>
          <p:cNvGraphicFramePr>
            <a:graphicFrameLocks noChangeAspect="1"/>
          </p:cNvGraphicFramePr>
          <p:nvPr>
            <p:extLst>
              <p:ext uri="{D42A27DB-BD31-4B8C-83A1-F6EECF244321}">
                <p14:modId xmlns:p14="http://schemas.microsoft.com/office/powerpoint/2010/main" val="2172977372"/>
              </p:ext>
            </p:extLst>
          </p:nvPr>
        </p:nvGraphicFramePr>
        <p:xfrm>
          <a:off x="1887504" y="1209313"/>
          <a:ext cx="9813265" cy="5052150"/>
        </p:xfrm>
        <a:graphic>
          <a:graphicData uri="http://schemas.openxmlformats.org/presentationml/2006/ole">
            <mc:AlternateContent xmlns:mc="http://schemas.openxmlformats.org/markup-compatibility/2006">
              <mc:Choice xmlns:v="urn:schemas-microsoft-com:vml" Requires="v">
                <p:oleObj name="Acrobat Document" r:id="rId3" imgW="6857739" imgH="3857577" progId="Acrobat.Document.DC">
                  <p:embed/>
                </p:oleObj>
              </mc:Choice>
              <mc:Fallback>
                <p:oleObj name="Acrobat Document" r:id="rId3" imgW="6857739" imgH="3857577" progId="Acrobat.Document.DC">
                  <p:embed/>
                  <p:pic>
                    <p:nvPicPr>
                      <p:cNvPr id="0" name=""/>
                      <p:cNvPicPr/>
                      <p:nvPr/>
                    </p:nvPicPr>
                    <p:blipFill>
                      <a:blip r:embed="rId4"/>
                      <a:stretch>
                        <a:fillRect/>
                      </a:stretch>
                    </p:blipFill>
                    <p:spPr>
                      <a:xfrm>
                        <a:off x="1887504" y="1209313"/>
                        <a:ext cx="9813265" cy="5052150"/>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C2A9859B-DB2D-B539-4F8A-DDF90BA80C06}"/>
              </a:ext>
            </a:extLst>
          </p:cNvPr>
          <p:cNvSpPr txBox="1"/>
          <p:nvPr/>
        </p:nvSpPr>
        <p:spPr>
          <a:xfrm>
            <a:off x="7646126" y="6435634"/>
            <a:ext cx="4241074" cy="307777"/>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Fig. 1 reference:  https://riskwrangler.com/IRMonPage</a:t>
            </a:r>
          </a:p>
        </p:txBody>
      </p:sp>
    </p:spTree>
    <p:extLst>
      <p:ext uri="{BB962C8B-B14F-4D97-AF65-F5344CB8AC3E}">
        <p14:creationId xmlns:p14="http://schemas.microsoft.com/office/powerpoint/2010/main" val="9347487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1336D-9278-E7CC-B7E9-7F46834A45D0}"/>
              </a:ext>
            </a:extLst>
          </p:cNvPr>
          <p:cNvSpPr>
            <a:spLocks noGrp="1"/>
          </p:cNvSpPr>
          <p:nvPr>
            <p:ph type="title"/>
          </p:nvPr>
        </p:nvSpPr>
        <p:spPr>
          <a:xfrm>
            <a:off x="3486804" y="3019534"/>
            <a:ext cx="7917174" cy="1599705"/>
          </a:xfrm>
        </p:spPr>
        <p:txBody>
          <a:bodyPr>
            <a:noAutofit/>
          </a:bodyPr>
          <a:lstStyle/>
          <a:p>
            <a:pPr algn="l"/>
            <a:r>
              <a:rPr lang="en-US" sz="1200" cap="none" dirty="0">
                <a:latin typeface="Calibri" panose="020F0502020204030204" pitchFamily="34" charset="0"/>
                <a:cs typeface="Calibri" panose="020F0502020204030204" pitchFamily="34" charset="0"/>
              </a:rPr>
              <a:t>&lt;&gt;     NIST     </a:t>
            </a:r>
            <a:r>
              <a:rPr lang="en-US" sz="1200" cap="none" dirty="0">
                <a:latin typeface="Calibri" panose="020F0502020204030204" pitchFamily="34" charset="0"/>
                <a:cs typeface="Calibri" panose="020F0502020204030204" pitchFamily="34" charset="0"/>
                <a:hlinkClick r:id="rId3"/>
              </a:rPr>
              <a:t>https://nist.gov</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ISACA     </a:t>
            </a:r>
            <a:r>
              <a:rPr lang="en-US" sz="1200" cap="none" dirty="0">
                <a:latin typeface="Calibri" panose="020F0502020204030204" pitchFamily="34" charset="0"/>
                <a:cs typeface="Calibri" panose="020F0502020204030204" pitchFamily="34" charset="0"/>
                <a:hlinkClick r:id="rId4"/>
              </a:rPr>
              <a:t>https://isaca.org</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ISO     </a:t>
            </a:r>
            <a:r>
              <a:rPr lang="en-US" sz="1200" cap="none" dirty="0">
                <a:latin typeface="Calibri" panose="020F0502020204030204" pitchFamily="34" charset="0"/>
                <a:cs typeface="Calibri" panose="020F0502020204030204" pitchFamily="34" charset="0"/>
                <a:hlinkClick r:id="rId5"/>
              </a:rPr>
              <a:t>https://iso.org</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MITRE     </a:t>
            </a:r>
            <a:r>
              <a:rPr lang="en-US" sz="1200" cap="none" dirty="0">
                <a:latin typeface="Calibri" panose="020F0502020204030204" pitchFamily="34" charset="0"/>
                <a:cs typeface="Calibri" panose="020F0502020204030204" pitchFamily="34" charset="0"/>
                <a:hlinkClick r:id="rId6"/>
              </a:rPr>
              <a:t>https://mitre.org</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COBIT     </a:t>
            </a:r>
            <a:r>
              <a:rPr lang="en-US" sz="1200" cap="none" dirty="0">
                <a:latin typeface="Calibri" panose="020F0502020204030204" pitchFamily="34" charset="0"/>
                <a:cs typeface="Calibri" panose="020F0502020204030204" pitchFamily="34" charset="0"/>
                <a:hlinkClick r:id="rId7"/>
              </a:rPr>
              <a:t>https://www.isaca.org/resources/cobit</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HIPAA     </a:t>
            </a:r>
            <a:r>
              <a:rPr lang="en-US" sz="1200" cap="none" dirty="0">
                <a:latin typeface="Calibri" panose="020F0502020204030204" pitchFamily="34" charset="0"/>
                <a:cs typeface="Calibri" panose="020F0502020204030204" pitchFamily="34" charset="0"/>
                <a:hlinkClick r:id="rId8"/>
              </a:rPr>
              <a:t>https://www.hhs.gov/hipaa/index.html</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HIMSS     </a:t>
            </a:r>
            <a:r>
              <a:rPr lang="en-US" sz="1200" cap="none" dirty="0">
                <a:latin typeface="Calibri" panose="020F0502020204030204" pitchFamily="34" charset="0"/>
                <a:cs typeface="Calibri" panose="020F0502020204030204" pitchFamily="34" charset="0"/>
                <a:hlinkClick r:id="rId9"/>
              </a:rPr>
              <a:t>https://www.himss.org</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PCI     </a:t>
            </a:r>
            <a:r>
              <a:rPr lang="en-US" sz="1200" cap="none" dirty="0">
                <a:latin typeface="Calibri" panose="020F0502020204030204" pitchFamily="34" charset="0"/>
                <a:cs typeface="Calibri" panose="020F0502020204030204" pitchFamily="34" charset="0"/>
                <a:hlinkClick r:id="rId10"/>
              </a:rPr>
              <a:t>https://www.pcisecuritystandards.org</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HITRUST     </a:t>
            </a:r>
            <a:r>
              <a:rPr lang="en-US" sz="1200" cap="none" dirty="0">
                <a:latin typeface="Calibri" panose="020F0502020204030204" pitchFamily="34" charset="0"/>
                <a:cs typeface="Calibri" panose="020F0502020204030204" pitchFamily="34" charset="0"/>
                <a:hlinkClick r:id="rId11"/>
              </a:rPr>
              <a:t>https://hitrustalliance.net</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NERC     </a:t>
            </a:r>
            <a:r>
              <a:rPr lang="en-US" sz="1200" cap="none" dirty="0">
                <a:latin typeface="Calibri" panose="020F0502020204030204" pitchFamily="34" charset="0"/>
                <a:cs typeface="Calibri" panose="020F0502020204030204" pitchFamily="34" charset="0"/>
                <a:hlinkClick r:id="rId12"/>
              </a:rPr>
              <a:t>https://www.nerc.com</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CIS     </a:t>
            </a:r>
            <a:r>
              <a:rPr lang="en-US" sz="1200" cap="none" dirty="0">
                <a:latin typeface="Calibri" panose="020F0502020204030204" pitchFamily="34" charset="0"/>
                <a:cs typeface="Calibri" panose="020F0502020204030204" pitchFamily="34" charset="0"/>
                <a:hlinkClick r:id="rId13"/>
              </a:rPr>
              <a:t>https://www.cisecurity.org</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CMMC </a:t>
            </a:r>
            <a:r>
              <a:rPr lang="en-US" sz="1200" cap="none" dirty="0">
                <a:latin typeface="Calibri" panose="020F0502020204030204" pitchFamily="34" charset="0"/>
                <a:cs typeface="Calibri" panose="020F0502020204030204" pitchFamily="34" charset="0"/>
                <a:hlinkClick r:id="rId14"/>
              </a:rPr>
              <a:t>https://dodcio.defense.gov/CMMC</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UCF     </a:t>
            </a:r>
            <a:r>
              <a:rPr lang="en-US" sz="1200" cap="none" dirty="0">
                <a:latin typeface="Calibri" panose="020F0502020204030204" pitchFamily="34" charset="0"/>
                <a:cs typeface="Calibri" panose="020F0502020204030204" pitchFamily="34" charset="0"/>
                <a:hlinkClick r:id="rId15"/>
              </a:rPr>
              <a:t>https://www.unifiedcompliance.com</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Soc 1 &amp; 2     </a:t>
            </a:r>
            <a:r>
              <a:rPr lang="en-US" sz="1200" cap="none" dirty="0">
                <a:latin typeface="Calibri" panose="020F0502020204030204" pitchFamily="34" charset="0"/>
                <a:cs typeface="Calibri" panose="020F0502020204030204" pitchFamily="34" charset="0"/>
                <a:hlinkClick r:id="rId16"/>
              </a:rPr>
              <a:t>https://socreports.com/audit-overview/soc-1-vs-soc-2</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OSHA     </a:t>
            </a:r>
            <a:r>
              <a:rPr lang="en-US" sz="1200" cap="none" dirty="0">
                <a:latin typeface="Calibri" panose="020F0502020204030204" pitchFamily="34" charset="0"/>
                <a:cs typeface="Calibri" panose="020F0502020204030204" pitchFamily="34" charset="0"/>
                <a:hlinkClick r:id="rId17"/>
              </a:rPr>
              <a:t>https://www.osha.gov</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r>
              <a:rPr lang="en-US" sz="1200" cap="none" dirty="0">
                <a:latin typeface="Calibri" panose="020F0502020204030204" pitchFamily="34" charset="0"/>
                <a:cs typeface="Calibri" panose="020F0502020204030204" pitchFamily="34" charset="0"/>
              </a:rPr>
              <a:t>&lt;&gt;     OFAC     </a:t>
            </a:r>
            <a:r>
              <a:rPr lang="en-US" sz="1200" cap="none" dirty="0">
                <a:latin typeface="Calibri" panose="020F0502020204030204" pitchFamily="34" charset="0"/>
                <a:cs typeface="Calibri" panose="020F0502020204030204" pitchFamily="34" charset="0"/>
                <a:hlinkClick r:id="rId18"/>
              </a:rPr>
              <a:t>https://home.treasury.gov/policy-issues/office-of-foreign-assets-control-sanctions-programs-and-information</a:t>
            </a:r>
            <a:br>
              <a:rPr lang="en-US" sz="1200" cap="none" dirty="0">
                <a:latin typeface="Calibri" panose="020F0502020204030204" pitchFamily="34" charset="0"/>
                <a:cs typeface="Calibri" panose="020F0502020204030204" pitchFamily="34" charset="0"/>
              </a:rPr>
            </a:br>
            <a:br>
              <a:rPr lang="en-US" sz="1200" cap="none" dirty="0">
                <a:latin typeface="Calibri" panose="020F0502020204030204" pitchFamily="34" charset="0"/>
                <a:cs typeface="Calibri" panose="020F0502020204030204" pitchFamily="34" charset="0"/>
              </a:rPr>
            </a:br>
            <a:endParaRPr lang="en-US" sz="1200" cap="none"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90341070"/>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E6650-0A5B-BC34-3C33-FD321682345D}"/>
              </a:ext>
            </a:extLst>
          </p:cNvPr>
          <p:cNvSpPr>
            <a:spLocks noGrp="1"/>
          </p:cNvSpPr>
          <p:nvPr>
            <p:ph type="title"/>
          </p:nvPr>
        </p:nvSpPr>
        <p:spPr>
          <a:xfrm>
            <a:off x="2912378" y="989901"/>
            <a:ext cx="8610600" cy="5335398"/>
          </a:xfrm>
        </p:spPr>
        <p:txBody>
          <a:bodyPr wrap="square" anchor="t" anchorCtr="0">
            <a:noAutofit/>
          </a:bodyPr>
          <a:lstStyle/>
          <a:p>
            <a:pPr algn="l">
              <a:lnSpc>
                <a:spcPct val="100000"/>
              </a:lnSpc>
            </a:pPr>
            <a:r>
              <a:rPr lang="en-US" sz="1800" cap="none" dirty="0">
                <a:latin typeface="Calibri" panose="020F0502020204030204" pitchFamily="34" charset="0"/>
                <a:cs typeface="Calibri" panose="020F0502020204030204" pitchFamily="34" charset="0"/>
              </a:rPr>
              <a:t>1.     Review and update existing governance framework (HIPAA, HITRUST, ISO 27799, NIST, SOC 2), code of conduct, and policies and procedures to ensure they align with the specific needs of the clinic and any relevant laws and regulations in Eugene, OR.</a:t>
            </a:r>
            <a:br>
              <a:rPr lang="en-US" sz="1800" cap="none" dirty="0">
                <a:latin typeface="Calibri" panose="020F0502020204030204" pitchFamily="34" charset="0"/>
                <a:cs typeface="Calibri" panose="020F0502020204030204" pitchFamily="34" charset="0"/>
              </a:rPr>
            </a:br>
            <a:br>
              <a:rPr lang="en-US" sz="1800" cap="none" dirty="0">
                <a:latin typeface="Calibri" panose="020F0502020204030204" pitchFamily="34" charset="0"/>
                <a:cs typeface="Calibri" panose="020F0502020204030204" pitchFamily="34" charset="0"/>
              </a:rPr>
            </a:br>
            <a:r>
              <a:rPr lang="en-US" sz="1800" cap="none" dirty="0">
                <a:latin typeface="Calibri" panose="020F0502020204030204" pitchFamily="34" charset="0"/>
                <a:cs typeface="Calibri" panose="020F0502020204030204" pitchFamily="34" charset="0"/>
              </a:rPr>
              <a:t>2.     Assess the current state of risk management, incident management, data security, and access controls in the clinic, and identify any areas that need improvement.</a:t>
            </a:r>
            <a:br>
              <a:rPr lang="en-US" sz="1800" cap="none" dirty="0">
                <a:latin typeface="Calibri" panose="020F0502020204030204" pitchFamily="34" charset="0"/>
                <a:cs typeface="Calibri" panose="020F0502020204030204" pitchFamily="34" charset="0"/>
              </a:rPr>
            </a:br>
            <a:br>
              <a:rPr lang="en-US" sz="1800" cap="none" dirty="0">
                <a:latin typeface="Calibri" panose="020F0502020204030204" pitchFamily="34" charset="0"/>
                <a:cs typeface="Calibri" panose="020F0502020204030204" pitchFamily="34" charset="0"/>
              </a:rPr>
            </a:br>
            <a:r>
              <a:rPr lang="en-US" sz="1800" cap="none" dirty="0">
                <a:latin typeface="Calibri" panose="020F0502020204030204" pitchFamily="34" charset="0"/>
                <a:cs typeface="Calibri" panose="020F0502020204030204" pitchFamily="34" charset="0"/>
              </a:rPr>
              <a:t>3.     Develop a plan to address any identified gaps in risk management, incident management, data security, and access controls, and set a timeline for achieving compliance.</a:t>
            </a:r>
            <a:br>
              <a:rPr lang="en-US" sz="1800" cap="none" dirty="0">
                <a:latin typeface="Calibri" panose="020F0502020204030204" pitchFamily="34" charset="0"/>
                <a:cs typeface="Calibri" panose="020F0502020204030204" pitchFamily="34" charset="0"/>
              </a:rPr>
            </a:br>
            <a:br>
              <a:rPr lang="en-US" sz="1800" cap="none" dirty="0">
                <a:latin typeface="Calibri" panose="020F0502020204030204" pitchFamily="34" charset="0"/>
                <a:cs typeface="Calibri" panose="020F0502020204030204" pitchFamily="34" charset="0"/>
              </a:rPr>
            </a:br>
            <a:r>
              <a:rPr lang="en-US" sz="1800" cap="none" dirty="0">
                <a:latin typeface="Calibri" panose="020F0502020204030204" pitchFamily="34" charset="0"/>
                <a:cs typeface="Calibri" panose="020F0502020204030204" pitchFamily="34" charset="0"/>
              </a:rPr>
              <a:t>4.     Communicate the plan to all stakeholders and ensure that everyone understands their role and responsibilities in implementing the plan.</a:t>
            </a:r>
            <a:br>
              <a:rPr lang="en-US" sz="1800" cap="none" dirty="0">
                <a:latin typeface="Calibri" panose="020F0502020204030204" pitchFamily="34" charset="0"/>
                <a:cs typeface="Calibri" panose="020F0502020204030204" pitchFamily="34" charset="0"/>
              </a:rPr>
            </a:br>
            <a:br>
              <a:rPr lang="en-US" sz="1800" cap="none" dirty="0">
                <a:latin typeface="Calibri" panose="020F0502020204030204" pitchFamily="34" charset="0"/>
                <a:cs typeface="Calibri" panose="020F0502020204030204" pitchFamily="34" charset="0"/>
              </a:rPr>
            </a:br>
            <a:r>
              <a:rPr lang="en-US" sz="1800" cap="none" dirty="0">
                <a:latin typeface="Calibri" panose="020F0502020204030204" pitchFamily="34" charset="0"/>
                <a:cs typeface="Calibri" panose="020F0502020204030204" pitchFamily="34" charset="0"/>
              </a:rPr>
              <a:t>5.     Establish a system for monitoring and reporting on progress towards achieving compliance.</a:t>
            </a:r>
            <a:br>
              <a:rPr lang="en-US" sz="1800" cap="none" dirty="0">
                <a:latin typeface="Calibri" panose="020F0502020204030204" pitchFamily="34" charset="0"/>
                <a:cs typeface="Calibri" panose="020F0502020204030204" pitchFamily="34" charset="0"/>
              </a:rPr>
            </a:br>
            <a:br>
              <a:rPr lang="en-US" sz="1800" cap="none" dirty="0">
                <a:latin typeface="Calibri" panose="020F0502020204030204" pitchFamily="34" charset="0"/>
                <a:cs typeface="Calibri" panose="020F0502020204030204" pitchFamily="34" charset="0"/>
              </a:rPr>
            </a:br>
            <a:r>
              <a:rPr lang="en-US" sz="1800" cap="none" dirty="0">
                <a:latin typeface="Calibri" panose="020F0502020204030204" pitchFamily="34" charset="0"/>
                <a:cs typeface="Calibri" panose="020F0502020204030204" pitchFamily="34" charset="0"/>
              </a:rPr>
              <a:t>6.     Regularly review and update the plan as needed to ensure that it continues to meet the needs and security of the clinic and remains compliant with any and all relevant laws and regulations.</a:t>
            </a:r>
            <a:br>
              <a:rPr lang="en-US" sz="1800" cap="none" dirty="0">
                <a:latin typeface="Calibri" panose="020F0502020204030204" pitchFamily="34" charset="0"/>
                <a:cs typeface="Calibri" panose="020F0502020204030204" pitchFamily="34" charset="0"/>
              </a:rPr>
            </a:br>
            <a:br>
              <a:rPr lang="en-US" sz="1800" cap="none" dirty="0">
                <a:latin typeface="Calibri" panose="020F0502020204030204" pitchFamily="34" charset="0"/>
                <a:cs typeface="Calibri" panose="020F0502020204030204" pitchFamily="34" charset="0"/>
              </a:rPr>
            </a:br>
            <a:endParaRPr lang="en-US" sz="1800" cap="none"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764549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11B9B-FBA6-BE0B-4E9B-729BEF5A96FE}"/>
              </a:ext>
            </a:extLst>
          </p:cNvPr>
          <p:cNvSpPr>
            <a:spLocks noGrp="1"/>
          </p:cNvSpPr>
          <p:nvPr>
            <p:ph type="title"/>
          </p:nvPr>
        </p:nvSpPr>
        <p:spPr>
          <a:xfrm>
            <a:off x="2277292" y="1452349"/>
            <a:ext cx="8610600" cy="3842461"/>
          </a:xfrm>
        </p:spPr>
        <p:txBody>
          <a:bodyPr anchor="t" anchorCtr="0">
            <a:normAutofit fontScale="90000"/>
          </a:bodyPr>
          <a:lstStyle/>
          <a:p>
            <a:pPr algn="l"/>
            <a:r>
              <a:rPr lang="en-US" sz="2400" cap="none" dirty="0">
                <a:latin typeface="Calibri" panose="020F0502020204030204" pitchFamily="34" charset="0"/>
                <a:cs typeface="Calibri" panose="020F0502020204030204" pitchFamily="34" charset="0"/>
              </a:rPr>
              <a:t>&lt;&gt;	To-date GRC programs generally are Entity specific</a:t>
            </a:r>
            <a:br>
              <a:rPr lang="en-US" sz="24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r>
              <a:rPr lang="en-US" sz="2400" cap="none" dirty="0">
                <a:latin typeface="Calibri" panose="020F0502020204030204" pitchFamily="34" charset="0"/>
                <a:cs typeface="Calibri" panose="020F0502020204030204" pitchFamily="34" charset="0"/>
              </a:rPr>
              <a:t>&lt;&gt;	Complexed, complicated, detailed, and verbose</a:t>
            </a:r>
            <a:br>
              <a:rPr lang="en-US" sz="24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r>
              <a:rPr lang="en-US" sz="2400" cap="none" dirty="0">
                <a:latin typeface="Calibri" panose="020F0502020204030204" pitchFamily="34" charset="0"/>
                <a:cs typeface="Calibri" panose="020F0502020204030204" pitchFamily="34" charset="0"/>
              </a:rPr>
              <a:t>&lt;&gt;	Costly, and may or may not be cost effective</a:t>
            </a:r>
            <a:br>
              <a:rPr lang="en-US" sz="24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r>
              <a:rPr lang="en-US" sz="2400" cap="none" dirty="0">
                <a:latin typeface="Calibri" panose="020F0502020204030204" pitchFamily="34" charset="0"/>
                <a:cs typeface="Calibri" panose="020F0502020204030204" pitchFamily="34" charset="0"/>
              </a:rPr>
              <a:t>&lt;&gt;	Complicated to communicate and train or teach</a:t>
            </a:r>
            <a:br>
              <a:rPr lang="en-US" sz="24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r>
              <a:rPr lang="en-US" sz="2400" cap="none" dirty="0">
                <a:latin typeface="Calibri" panose="020F0502020204030204" pitchFamily="34" charset="0"/>
                <a:cs typeface="Calibri" panose="020F0502020204030204" pitchFamily="34" charset="0"/>
              </a:rPr>
              <a:t>&lt;&gt;	Can become unmanageable </a:t>
            </a:r>
            <a:br>
              <a:rPr lang="en-US" sz="24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r>
              <a:rPr lang="en-US" sz="2400" cap="none" dirty="0">
                <a:latin typeface="Calibri" panose="020F0502020204030204" pitchFamily="34" charset="0"/>
                <a:cs typeface="Calibri" panose="020F0502020204030204" pitchFamily="34" charset="0"/>
              </a:rPr>
              <a:t>&lt;&gt;	Can be ineffective</a:t>
            </a:r>
            <a:br>
              <a:rPr lang="en-US" sz="1800" cap="none" dirty="0">
                <a:latin typeface="Calibri" panose="020F0502020204030204" pitchFamily="34" charset="0"/>
                <a:cs typeface="Calibri" panose="020F0502020204030204" pitchFamily="34" charset="0"/>
              </a:rPr>
            </a:br>
            <a:br>
              <a:rPr lang="en-US" sz="1800" cap="none" dirty="0">
                <a:latin typeface="Calibri" panose="020F0502020204030204" pitchFamily="34" charset="0"/>
                <a:cs typeface="Calibri" panose="020F0502020204030204" pitchFamily="34" charset="0"/>
              </a:rPr>
            </a:br>
            <a:r>
              <a:rPr lang="en-US" sz="1800" cap="none" dirty="0">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4019911903"/>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0C403-0079-6BE5-684E-BFEF49D329DE}"/>
              </a:ext>
            </a:extLst>
          </p:cNvPr>
          <p:cNvSpPr>
            <a:spLocks noGrp="1"/>
          </p:cNvSpPr>
          <p:nvPr>
            <p:ph type="title"/>
          </p:nvPr>
        </p:nvSpPr>
        <p:spPr>
          <a:xfrm>
            <a:off x="3182983" y="1129239"/>
            <a:ext cx="8610600" cy="1293028"/>
          </a:xfrm>
        </p:spPr>
        <p:txBody>
          <a:bodyPr anchor="t">
            <a:normAutofit/>
          </a:bodyPr>
          <a:lstStyle/>
          <a:p>
            <a:pPr algn="l"/>
            <a:r>
              <a:rPr lang="en-US" cap="none" dirty="0">
                <a:latin typeface="Calibri" panose="020F0502020204030204" pitchFamily="34" charset="0"/>
                <a:cs typeface="Calibri" panose="020F0502020204030204" pitchFamily="34" charset="0"/>
              </a:rPr>
              <a:t>Bringing GRC into the 24</a:t>
            </a:r>
            <a:r>
              <a:rPr lang="en-US" cap="none" baseline="30000" dirty="0">
                <a:latin typeface="Calibri" panose="020F0502020204030204" pitchFamily="34" charset="0"/>
                <a:cs typeface="Calibri" panose="020F0502020204030204" pitchFamily="34" charset="0"/>
              </a:rPr>
              <a:t>th</a:t>
            </a:r>
            <a:r>
              <a:rPr lang="en-US" cap="none" dirty="0">
                <a:latin typeface="Calibri" panose="020F0502020204030204" pitchFamily="34" charset="0"/>
                <a:cs typeface="Calibri" panose="020F0502020204030204" pitchFamily="34" charset="0"/>
              </a:rPr>
              <a:t> Century</a:t>
            </a:r>
          </a:p>
        </p:txBody>
      </p:sp>
      <p:sp>
        <p:nvSpPr>
          <p:cNvPr id="3" name="TextBox 2">
            <a:extLst>
              <a:ext uri="{FF2B5EF4-FFF2-40B4-BE49-F238E27FC236}">
                <a16:creationId xmlns:a16="http://schemas.microsoft.com/office/drawing/2014/main" id="{5C267B23-6B03-1584-8344-C644818A8F73}"/>
              </a:ext>
            </a:extLst>
          </p:cNvPr>
          <p:cNvSpPr txBox="1"/>
          <p:nvPr/>
        </p:nvSpPr>
        <p:spPr>
          <a:xfrm>
            <a:off x="2878184" y="2934789"/>
            <a:ext cx="8610599" cy="1143070"/>
          </a:xfrm>
          <a:prstGeom prst="rect">
            <a:avLst/>
          </a:prstGeom>
          <a:noFill/>
        </p:spPr>
        <p:txBody>
          <a:bodyPr wrap="square" rtlCol="0">
            <a:spAutoFit/>
          </a:bodyPr>
          <a:lstStyle/>
          <a:p>
            <a:pPr>
              <a:lnSpc>
                <a:spcPct val="150000"/>
              </a:lnSpc>
            </a:pPr>
            <a:r>
              <a:rPr lang="en-US" sz="2400" dirty="0">
                <a:latin typeface="Calibri" panose="020F0502020204030204" pitchFamily="34" charset="0"/>
                <a:cs typeface="Calibri" panose="020F0502020204030204" pitchFamily="34" charset="0"/>
              </a:rPr>
              <a:t>AI has many new capabilities that can aid us in accomplishing many tasks that are </a:t>
            </a:r>
            <a:r>
              <a:rPr lang="en-US" sz="2400" cap="none" dirty="0">
                <a:latin typeface="Calibri" panose="020F0502020204030204" pitchFamily="34" charset="0"/>
                <a:cs typeface="Calibri" panose="020F0502020204030204" pitchFamily="34" charset="0"/>
              </a:rPr>
              <a:t>Complex, Complicated, Detailed, and Verbose.</a:t>
            </a:r>
            <a:endParaRPr lang="en-US" sz="24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E2EBBE95-662A-42FA-CD7E-980856B724BE}"/>
              </a:ext>
            </a:extLst>
          </p:cNvPr>
          <p:cNvSpPr txBox="1"/>
          <p:nvPr/>
        </p:nvSpPr>
        <p:spPr>
          <a:xfrm>
            <a:off x="2323011" y="4841967"/>
            <a:ext cx="9720943" cy="369332"/>
          </a:xfrm>
          <a:prstGeom prst="rect">
            <a:avLst/>
          </a:prstGeom>
          <a:noFill/>
        </p:spPr>
        <p:txBody>
          <a:bodyPr wrap="square" rtlCol="0">
            <a:spAutoFit/>
          </a:bodyPr>
          <a:lstStyle/>
          <a:p>
            <a:r>
              <a:rPr lang="en-US" dirty="0" err="1"/>
              <a:t>ChapGPT</a:t>
            </a:r>
            <a:r>
              <a:rPr lang="en-US" dirty="0"/>
              <a:t> and others AI tools will help to shorten the time-to-implementation process.</a:t>
            </a:r>
          </a:p>
        </p:txBody>
      </p:sp>
    </p:spTree>
    <p:extLst>
      <p:ext uri="{BB962C8B-B14F-4D97-AF65-F5344CB8AC3E}">
        <p14:creationId xmlns:p14="http://schemas.microsoft.com/office/powerpoint/2010/main" val="88130696"/>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apid-GRC2">
            <a:hlinkClick r:id="" action="ppaction://media"/>
            <a:extLst>
              <a:ext uri="{FF2B5EF4-FFF2-40B4-BE49-F238E27FC236}">
                <a16:creationId xmlns:a16="http://schemas.microsoft.com/office/drawing/2014/main" id="{99A0F3C2-8569-BDE3-1DC9-69F368C5E19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586562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1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D0DE5-12B2-A6DD-D06D-D20098BA0D42}"/>
              </a:ext>
            </a:extLst>
          </p:cNvPr>
          <p:cNvSpPr>
            <a:spLocks noGrp="1"/>
          </p:cNvSpPr>
          <p:nvPr>
            <p:ph type="title"/>
          </p:nvPr>
        </p:nvSpPr>
        <p:spPr>
          <a:xfrm>
            <a:off x="435986" y="1474010"/>
            <a:ext cx="11538857" cy="3337364"/>
          </a:xfrm>
        </p:spPr>
        <p:txBody>
          <a:bodyPr anchor="t">
            <a:normAutofit fontScale="90000"/>
          </a:bodyPr>
          <a:lstStyle/>
          <a:p>
            <a:pPr algn="l"/>
            <a:r>
              <a:rPr lang="en-US" sz="2400" cap="none" dirty="0">
                <a:latin typeface="Calibri" panose="020F0502020204030204" pitchFamily="34" charset="0"/>
                <a:cs typeface="Calibri" panose="020F0502020204030204" pitchFamily="34" charset="0"/>
              </a:rPr>
              <a:t>&lt;&gt;	Hypothesis, based on this current criteria would not have been confirmed.  </a:t>
            </a:r>
            <a:br>
              <a:rPr lang="en-US" sz="24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r>
              <a:rPr lang="en-US" sz="2400" cap="none" dirty="0">
                <a:latin typeface="Calibri" panose="020F0502020204030204" pitchFamily="34" charset="0"/>
                <a:cs typeface="Calibri" panose="020F0502020204030204" pitchFamily="34" charset="0"/>
              </a:rPr>
              <a:t>&lt;&gt;	Further developments of the current Open Source AI systems will need to improve.</a:t>
            </a:r>
            <a:br>
              <a:rPr lang="en-US" sz="24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r>
              <a:rPr lang="en-US" sz="2400" cap="none" dirty="0">
                <a:latin typeface="Calibri" panose="020F0502020204030204" pitchFamily="34" charset="0"/>
                <a:cs typeface="Calibri" panose="020F0502020204030204" pitchFamily="34" charset="0"/>
              </a:rPr>
              <a:t>&lt;&gt;	</a:t>
            </a:r>
            <a:r>
              <a:rPr lang="en-US" sz="2400" cap="none" dirty="0" err="1">
                <a:latin typeface="Calibri" panose="020F0502020204030204" pitchFamily="34" charset="0"/>
                <a:cs typeface="Calibri" panose="020F0502020204030204" pitchFamily="34" charset="0"/>
              </a:rPr>
              <a:t>ChatGTP</a:t>
            </a:r>
            <a:r>
              <a:rPr lang="en-US" sz="2400" cap="none" dirty="0">
                <a:latin typeface="Calibri" panose="020F0502020204030204" pitchFamily="34" charset="0"/>
                <a:cs typeface="Calibri" panose="020F0502020204030204" pitchFamily="34" charset="0"/>
              </a:rPr>
              <a:t> needs further learning or be allowed to connect to the internet. </a:t>
            </a:r>
            <a:r>
              <a:rPr lang="en-US" sz="2200" cap="none" dirty="0">
                <a:latin typeface="Calibri" panose="020F0502020204030204" pitchFamily="34" charset="0"/>
                <a:cs typeface="Calibri" panose="020F0502020204030204" pitchFamily="34" charset="0"/>
              </a:rPr>
              <a:t>(Not anytime soon). </a:t>
            </a:r>
            <a:br>
              <a:rPr lang="en-US" sz="2200" cap="none" dirty="0">
                <a:latin typeface="Calibri" panose="020F0502020204030204" pitchFamily="34" charset="0"/>
                <a:cs typeface="Calibri" panose="020F0502020204030204" pitchFamily="34" charset="0"/>
              </a:rPr>
            </a:br>
            <a:br>
              <a:rPr lang="en-US" sz="2200" cap="none" dirty="0">
                <a:latin typeface="Calibri" panose="020F0502020204030204" pitchFamily="34" charset="0"/>
                <a:cs typeface="Calibri" panose="020F0502020204030204" pitchFamily="34" charset="0"/>
              </a:rPr>
            </a:br>
            <a:r>
              <a:rPr lang="en-US" sz="2200" cap="none" dirty="0">
                <a:latin typeface="Calibri" panose="020F0502020204030204" pitchFamily="34" charset="0"/>
                <a:cs typeface="Calibri" panose="020F0502020204030204" pitchFamily="34" charset="0"/>
              </a:rPr>
              <a:t>&lt;&gt;	Supporting Docs: </a:t>
            </a:r>
            <a:r>
              <a:rPr lang="en-US" sz="2200" cap="none" dirty="0">
                <a:latin typeface="Calibri" panose="020F0502020204030204" pitchFamily="34" charset="0"/>
                <a:cs typeface="Calibri" panose="020F0502020204030204" pitchFamily="34" charset="0"/>
                <a:hlinkClick r:id="rId2"/>
              </a:rPr>
              <a:t>http://tiny.cc/wio3vz</a:t>
            </a:r>
            <a:br>
              <a:rPr lang="en-US" sz="2200" cap="none" dirty="0">
                <a:latin typeface="Calibri" panose="020F0502020204030204" pitchFamily="34" charset="0"/>
                <a:cs typeface="Calibri" panose="020F0502020204030204" pitchFamily="34" charset="0"/>
              </a:rPr>
            </a:br>
            <a:br>
              <a:rPr lang="en-US" sz="2200" cap="none" dirty="0">
                <a:latin typeface="Calibri" panose="020F0502020204030204" pitchFamily="34" charset="0"/>
                <a:cs typeface="Calibri" panose="020F0502020204030204" pitchFamily="34" charset="0"/>
              </a:rPr>
            </a:br>
            <a:br>
              <a:rPr lang="en-US" sz="2200" cap="none" dirty="0">
                <a:latin typeface="Calibri" panose="020F0502020204030204" pitchFamily="34" charset="0"/>
                <a:cs typeface="Calibri" panose="020F0502020204030204" pitchFamily="34" charset="0"/>
              </a:rPr>
            </a:br>
            <a:r>
              <a:rPr lang="en-US" sz="2200" cap="none" dirty="0">
                <a:latin typeface="Calibri" panose="020F0502020204030204" pitchFamily="34" charset="0"/>
                <a:cs typeface="Calibri" panose="020F0502020204030204" pitchFamily="34" charset="0"/>
              </a:rPr>
              <a:t>				&lt;&gt;	 Thank you	&lt;&gt;</a:t>
            </a:r>
            <a:br>
              <a:rPr lang="en-US" sz="12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br>
              <a:rPr lang="en-US" sz="2400" cap="none" dirty="0">
                <a:latin typeface="Calibri" panose="020F0502020204030204" pitchFamily="34" charset="0"/>
                <a:cs typeface="Calibri" panose="020F0502020204030204" pitchFamily="34" charset="0"/>
              </a:rPr>
            </a:br>
            <a:endParaRPr lang="en-US" sz="2400" cap="none"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31855306"/>
      </p:ext>
    </p:extLst>
  </p:cSld>
  <p:clrMapOvr>
    <a:masterClrMapping/>
  </p:clrMapOvr>
  <p:transition spd="slow">
    <p:comb/>
  </p:transition>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916</TotalTime>
  <Words>1337</Words>
  <Application>Microsoft Office PowerPoint</Application>
  <PresentationFormat>Widescreen</PresentationFormat>
  <Paragraphs>43</Paragraphs>
  <Slides>10</Slides>
  <Notes>4</Notes>
  <HiddenSlides>0</HiddenSlides>
  <MMClips>1</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6" baseType="lpstr">
      <vt:lpstr>Arial</vt:lpstr>
      <vt:lpstr>Arial-BoldMT</vt:lpstr>
      <vt:lpstr>Calibri</vt:lpstr>
      <vt:lpstr>Century Gothic</vt:lpstr>
      <vt:lpstr>Vapor Trail</vt:lpstr>
      <vt:lpstr>Acrobat Document</vt:lpstr>
      <vt:lpstr>The Future of GRC</vt:lpstr>
      <vt:lpstr> Why?     &gt;   40 Years of business development &amp; strategic planning   &gt;   30 Years of diverse healthcare experience    &gt;   Logical step apply cybersecurity to what I already know </vt:lpstr>
      <vt:lpstr>PowerPoint Presentation</vt:lpstr>
      <vt:lpstr>&lt;&gt;     NIST     https://nist.gov  &lt;&gt;     ISACA     https://isaca.org  &lt;&gt;     ISO     https://iso.org  &lt;&gt;     MITRE     https://mitre.org  &lt;&gt;     COBIT     https://www.isaca.org/resources/cobit  &lt;&gt;     HIPAA     https://www.hhs.gov/hipaa/index.html  &lt;&gt;     HIMSS     https://www.himss.org  &lt;&gt;     PCI     https://www.pcisecuritystandards.org  &lt;&gt;     HITRUST     https://hitrustalliance.net  &lt;&gt;     NERC     https://www.nerc.com  &lt;&gt;     CIS     https://www.cisecurity.org  &lt;&gt;     CMMC https://dodcio.defense.gov/CMMC  &lt;&gt;     UCF     https://www.unifiedcompliance.com  &lt;&gt;     Soc 1 &amp; 2     https://socreports.com/audit-overview/soc-1-vs-soc-2  &lt;&gt;     OSHA     https://www.osha.gov  &lt;&gt;     OFAC     https://home.treasury.gov/policy-issues/office-of-foreign-assets-control-sanctions-programs-and-information  </vt:lpstr>
      <vt:lpstr>1.     Review and update existing governance framework (HIPAA, HITRUST, ISO 27799, NIST, SOC 2), code of conduct, and policies and procedures to ensure they align with the specific needs of the clinic and any relevant laws and regulations in Eugene, OR.  2.     Assess the current state of risk management, incident management, data security, and access controls in the clinic, and identify any areas that need improvement.  3.     Develop a plan to address any identified gaps in risk management, incident management, data security, and access controls, and set a timeline for achieving compliance.  4.     Communicate the plan to all stakeholders and ensure that everyone understands their role and responsibilities in implementing the plan.  5.     Establish a system for monitoring and reporting on progress towards achieving compliance.  6.     Regularly review and update the plan as needed to ensure that it continues to meet the needs and security of the clinic and remains compliant with any and all relevant laws and regulations.  </vt:lpstr>
      <vt:lpstr>&lt;&gt; To-date GRC programs generally are Entity specific  &lt;&gt; Complexed, complicated, detailed, and verbose  &lt;&gt; Costly, and may or may not be cost effective  &lt;&gt; Complicated to communicate and train or teach  &lt;&gt; Can become unmanageable   &lt;&gt; Can be ineffective   </vt:lpstr>
      <vt:lpstr>Bringing GRC into the 24th Century</vt:lpstr>
      <vt:lpstr>PowerPoint Presentation</vt:lpstr>
      <vt:lpstr>&lt;&gt; Hypothesis, based on this current criteria would not have been confirmed.    &lt;&gt; Further developments of the current Open Source AI systems will need to improve.  &lt;&gt; ChatGTP needs further learning or be allowed to connect to the internet. (Not anytime soon).   &lt;&gt; Supporting Docs: http://tiny.cc/wio3vz       &lt;&gt;  Thank you &lt;&gt;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Future of GRC</dc:title>
  <dc:creator>Jed A. Reay</dc:creator>
  <cp:lastModifiedBy>Jed A. Reay</cp:lastModifiedBy>
  <cp:revision>30</cp:revision>
  <dcterms:created xsi:type="dcterms:W3CDTF">2023-01-20T03:11:41Z</dcterms:created>
  <dcterms:modified xsi:type="dcterms:W3CDTF">2023-01-24T17:54:03Z</dcterms:modified>
</cp:coreProperties>
</file>

<file path=docProps/thumbnail.jpeg>
</file>